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7" d="100"/>
          <a:sy n="137" d="100"/>
        </p:scale>
        <p:origin x="331" y="6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4718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A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54864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UnSquirrel</a:t>
            </a:r>
            <a:endParaRPr lang="en-US" sz="8000" dirty="0"/>
          </a:p>
        </p:txBody>
      </p:sp>
      <p:sp>
        <p:nvSpPr>
          <p:cNvPr id="4" name="Text 2"/>
          <p:cNvSpPr/>
          <p:nvPr/>
        </p:nvSpPr>
        <p:spPr>
          <a:xfrm>
            <a:off x="457200" y="1965960"/>
            <a:ext cx="6400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4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Life shouldn't require a workaround.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57200" y="3108960"/>
            <a:ext cx="3200400" cy="36576"/>
          </a:xfrm>
          <a:prstGeom prst="rect">
            <a:avLst/>
          </a:prstGeom>
          <a:solidFill>
            <a:srgbClr val="6B9E7A"/>
          </a:solidFill>
          <a:ln w="1270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329184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Sandra Burden  ·  Founder &amp; CEO</a:t>
            </a:r>
            <a:endParaRPr lang="en-US" sz="13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unsquirreltechnology@outlook.com  ·  unsquirrel.com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858000" y="1645920"/>
            <a:ext cx="1920240" cy="1371600"/>
          </a:xfrm>
          <a:prstGeom prst="rect">
            <a:avLst/>
          </a:prstGeom>
          <a:solidFill>
            <a:srgbClr val="2C5F3E"/>
          </a:solidFill>
          <a:ln w="25400">
            <a:solidFill>
              <a:srgbClr val="D4A843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858000" y="1719072"/>
            <a:ext cx="1920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$200K</a:t>
            </a:r>
            <a:endParaRPr lang="en-US" sz="3400" dirty="0"/>
          </a:p>
        </p:txBody>
      </p:sp>
      <p:sp>
        <p:nvSpPr>
          <p:cNvPr id="9" name="Text 7"/>
          <p:cNvSpPr/>
          <p:nvPr/>
        </p:nvSpPr>
        <p:spPr>
          <a:xfrm>
            <a:off x="6858000" y="2377440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Pre-Seed Raise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3A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FOUNDER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5486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Sandra Burden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457200" y="1508760"/>
            <a:ext cx="53035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Dyslexic. IQ 126. 20+ yrs property mgmt.</a:t>
            </a:r>
            <a:endParaRPr lang="en-US" sz="15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CF advocate. Caregiver. Lived experience.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2450592"/>
            <a:ext cx="5303520" cy="34747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66928" y="2450592"/>
            <a:ext cx="510235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🏅  2020 Strathmore's Who's Who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2889504"/>
            <a:ext cx="5303520" cy="34747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66928" y="2889504"/>
            <a:ext cx="510235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🏆  2026 Inspirational Women Magazine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3401568"/>
            <a:ext cx="5303520" cy="36576"/>
          </a:xfrm>
          <a:prstGeom prst="rect">
            <a:avLst/>
          </a:prstGeom>
          <a:solidFill>
            <a:srgbClr val="6B9E7A"/>
          </a:solidFill>
          <a:ln w="1270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3520440"/>
            <a:ext cx="512064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600" i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"I built something that adapts to me."</a:t>
            </a:r>
            <a:endParaRPr lang="en-US" sz="2600" dirty="0"/>
          </a:p>
        </p:txBody>
      </p:sp>
      <p:sp>
        <p:nvSpPr>
          <p:cNvPr id="12" name="Shape 10"/>
          <p:cNvSpPr/>
          <p:nvPr/>
        </p:nvSpPr>
        <p:spPr>
          <a:xfrm>
            <a:off x="6217920" y="731520"/>
            <a:ext cx="2560320" cy="3474720"/>
          </a:xfrm>
          <a:prstGeom prst="rect">
            <a:avLst/>
          </a:prstGeom>
          <a:solidFill>
            <a:srgbClr val="2C5F3E"/>
          </a:solidFill>
          <a:ln w="12700">
            <a:solidFill>
              <a:srgbClr val="6B9E7A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217920" y="841248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Founder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6217920" y="1335024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6B9E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6217920" y="1627632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6217920" y="210312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Fit</a:t>
            </a:r>
            <a:endParaRPr lang="en-US" sz="2800" dirty="0"/>
          </a:p>
        </p:txBody>
      </p:sp>
      <p:sp>
        <p:nvSpPr>
          <p:cNvPr id="17" name="Shape 15"/>
          <p:cNvSpPr/>
          <p:nvPr/>
        </p:nvSpPr>
        <p:spPr>
          <a:xfrm>
            <a:off x="6309360" y="2670048"/>
            <a:ext cx="2377440" cy="36576"/>
          </a:xfrm>
          <a:prstGeom prst="rect">
            <a:avLst/>
          </a:prstGeom>
          <a:solidFill>
            <a:srgbClr val="6B9E7A"/>
          </a:solidFill>
          <a:ln w="1270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309360" y="2788920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 Lived experience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309360" y="3172968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 Domain expertise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309360" y="3557016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 Authentic story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309360" y="3941064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 Enterprise context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3A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5603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ASK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65760" y="731520"/>
            <a:ext cx="50292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$200,000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365760" y="2212848"/>
            <a:ext cx="5029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Pre-Seed  ·  SAFE or Convertible Note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365760" y="2788920"/>
            <a:ext cx="20116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MVP Development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423160" y="2862072"/>
            <a:ext cx="1828800" cy="237744"/>
          </a:xfrm>
          <a:prstGeom prst="rect">
            <a:avLst/>
          </a:prstGeom>
          <a:solidFill>
            <a:srgbClr val="2C5F3E"/>
          </a:solidFill>
          <a:ln w="12700">
            <a:solidFill>
              <a:srgbClr val="2C5F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279392" y="2788920"/>
            <a:ext cx="16459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50% · $100K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365760" y="3291840"/>
            <a:ext cx="20116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Founder Runway (12 mo)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423160" y="3364992"/>
            <a:ext cx="1097280" cy="237744"/>
          </a:xfrm>
          <a:prstGeom prst="rect">
            <a:avLst/>
          </a:prstGeom>
          <a:solidFill>
            <a:srgbClr val="6B9E7A"/>
          </a:solidFill>
          <a:ln w="1270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547872" y="3291840"/>
            <a:ext cx="16459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30% · $60K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365760" y="3794760"/>
            <a:ext cx="20116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Infrastructure &amp; AI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423160" y="3867912"/>
            <a:ext cx="365760" cy="23774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816352" y="3794760"/>
            <a:ext cx="16459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10% · $20K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365760" y="4297680"/>
            <a:ext cx="20116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Marketing &amp; Legal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423160" y="4370832"/>
            <a:ext cx="365760" cy="237744"/>
          </a:xfrm>
          <a:prstGeom prst="rect">
            <a:avLst/>
          </a:prstGeom>
          <a:solidFill>
            <a:srgbClr val="4A90A4"/>
          </a:solidFill>
          <a:ln w="12700">
            <a:solidFill>
              <a:srgbClr val="4A90A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816352" y="4297680"/>
            <a:ext cx="16459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10% · $20K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5943600" y="777240"/>
            <a:ext cx="2834640" cy="4069080"/>
          </a:xfrm>
          <a:prstGeom prst="rect">
            <a:avLst/>
          </a:prstGeom>
          <a:solidFill>
            <a:srgbClr val="2C5F3E"/>
          </a:solidFill>
          <a:ln w="12700">
            <a:solidFill>
              <a:srgbClr val="6B9E7A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080760" y="86868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Milestones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035040" y="1325880"/>
            <a:ext cx="685800" cy="6583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035040" y="1325880"/>
            <a:ext cx="6858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3A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Mo. 6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812280" y="1362456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MVP launch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812280" y="1655064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4A84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$8,200 MRR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035040" y="2167128"/>
            <a:ext cx="685800" cy="6583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6035040" y="2167128"/>
            <a:ext cx="6858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3A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Mo. 12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6812280" y="2203704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750 subscribers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812280" y="249631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4A84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$26,800 MRR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035040" y="3008376"/>
            <a:ext cx="685800" cy="6583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6035040" y="3008376"/>
            <a:ext cx="6858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3A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Mo. 18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812280" y="3044952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Verticals live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812280" y="3337560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4A84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$50K+ MRR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6035040" y="3849624"/>
            <a:ext cx="685800" cy="6583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035040" y="3849624"/>
            <a:ext cx="6858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3A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Mo. 24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6812280" y="388620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Series A ready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6812280" y="4178808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4A84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$1M+ ARR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365760" y="4663440"/>
            <a:ext cx="8412480" cy="347472"/>
          </a:xfrm>
          <a:prstGeom prst="rect">
            <a:avLst/>
          </a:prstGeom>
          <a:solidFill>
            <a:srgbClr val="2C5F3E"/>
          </a:solidFill>
          <a:ln w="12700">
            <a:solidFill>
              <a:srgbClr val="2C5F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365760" y="4672584"/>
            <a:ext cx="8412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Seeking aligned early investors  ·  Returns built on a $9.7B growing market  ·  unsquirreltechnology@outlook.com  ·  unsquirrel.com</a:t>
            </a:r>
            <a:endParaRPr lang="en-US" sz="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9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840480" cy="5143500"/>
          </a:xfrm>
          <a:prstGeom prst="rect">
            <a:avLst/>
          </a:prstGeom>
          <a:solidFill>
            <a:srgbClr val="1A3A2A"/>
          </a:solidFill>
          <a:ln w="12700">
            <a:solidFill>
              <a:srgbClr val="1A3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0" y="1097280"/>
            <a:ext cx="38404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780M</a:t>
            </a:r>
            <a:endParaRPr lang="en-US" sz="8800" dirty="0"/>
          </a:p>
        </p:txBody>
      </p:sp>
      <p:sp>
        <p:nvSpPr>
          <p:cNvPr id="4" name="Text 2"/>
          <p:cNvSpPr/>
          <p:nvPr/>
        </p:nvSpPr>
        <p:spPr>
          <a:xfrm>
            <a:off x="182880" y="2697480"/>
            <a:ext cx="3474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8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neurodivergent adults</a:t>
            </a:r>
            <a:endParaRPr lang="en-US" sz="18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8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worldwide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82880" y="3703320"/>
            <a:ext cx="3474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4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$4.5T in untapped</a:t>
            </a:r>
            <a:endParaRPr lang="en-US" sz="14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4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economic potential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206240" y="50292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PROBLEM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206240" y="1005840"/>
            <a:ext cx="45720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2B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Cognitive overload</a:t>
            </a:r>
            <a:endParaRPr lang="en-US" sz="34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2B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doesn't clock out.</a:t>
            </a:r>
            <a:endParaRPr lang="en-US" sz="3400" dirty="0"/>
          </a:p>
        </p:txBody>
      </p:sp>
      <p:sp>
        <p:nvSpPr>
          <p:cNvPr id="8" name="Shape 6"/>
          <p:cNvSpPr/>
          <p:nvPr/>
        </p:nvSpPr>
        <p:spPr>
          <a:xfrm>
            <a:off x="4206240" y="2423160"/>
            <a:ext cx="448056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343400" y="2496312"/>
            <a:ext cx="420624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B3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💼  Work — missed deadlines, job loss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206240" y="3200400"/>
            <a:ext cx="448056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343400" y="3273552"/>
            <a:ext cx="420624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B3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🏥  Health — medical letters ignored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206240" y="3977640"/>
            <a:ext cx="448056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343400" y="4050792"/>
            <a:ext cx="420624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B3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👨‍👩‍👧  Family — caregiving falls through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3A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5603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SOLUTION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private AI brains.</a:t>
            </a:r>
            <a:endParaRPr lang="en-US" sz="36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account. Zero overlap.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20040" y="2240280"/>
            <a:ext cx="2743200" cy="2743200"/>
          </a:xfrm>
          <a:prstGeom prst="rect">
            <a:avLst/>
          </a:prstGeom>
          <a:solidFill>
            <a:srgbClr val="1F3D2F"/>
          </a:solidFill>
          <a:ln w="19050">
            <a:solidFill>
              <a:srgbClr val="2C5F3E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20040" y="2240280"/>
            <a:ext cx="2743200" cy="594360"/>
          </a:xfrm>
          <a:prstGeom prst="rect">
            <a:avLst/>
          </a:prstGeom>
          <a:solidFill>
            <a:srgbClr val="2C5F3E"/>
          </a:solidFill>
          <a:ln w="12700">
            <a:solidFill>
              <a:srgbClr val="2C5F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29768" y="2304288"/>
            <a:ext cx="252374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💼  Career Brain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29768" y="2633472"/>
            <a:ext cx="2523744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kern="0" spc="15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WORK MODE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457200" y="2990088"/>
            <a:ext cx="1207008" cy="43891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2990088"/>
            <a:ext cx="120700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 simplification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1755648" y="2990088"/>
            <a:ext cx="1207008" cy="43891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755648" y="2990088"/>
            <a:ext cx="120700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Legal deadlines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57200" y="3557016"/>
            <a:ext cx="1207008" cy="43891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57200" y="3557016"/>
            <a:ext cx="120700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Truth Log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1755648" y="3557016"/>
            <a:ext cx="1207008" cy="43891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1755648" y="3557016"/>
            <a:ext cx="120700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Voice input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200400" y="2240280"/>
            <a:ext cx="2743200" cy="2743200"/>
          </a:xfrm>
          <a:prstGeom prst="rect">
            <a:avLst/>
          </a:prstGeom>
          <a:solidFill>
            <a:srgbClr val="1F3D2F"/>
          </a:solidFill>
          <a:ln w="19050">
            <a:solidFill>
              <a:srgbClr val="2E6B5E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3200400" y="2240280"/>
            <a:ext cx="2743200" cy="594360"/>
          </a:xfrm>
          <a:prstGeom prst="rect">
            <a:avLst/>
          </a:prstGeom>
          <a:solidFill>
            <a:srgbClr val="2E6B5E"/>
          </a:solidFill>
          <a:ln w="12700">
            <a:solidFill>
              <a:srgbClr val="2E6B5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310128" y="2304288"/>
            <a:ext cx="252374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🍃  Life Brain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3310128" y="2633472"/>
            <a:ext cx="2523744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kern="0" spc="15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PERSONAL MODE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3337560" y="2990088"/>
            <a:ext cx="1207008" cy="43891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337560" y="2990088"/>
            <a:ext cx="120700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Health hub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636008" y="2990088"/>
            <a:ext cx="1207008" cy="43891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636008" y="2990088"/>
            <a:ext cx="120700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Medical actions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337560" y="3557016"/>
            <a:ext cx="1207008" cy="43891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337560" y="3557016"/>
            <a:ext cx="120700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Document locker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636008" y="3557016"/>
            <a:ext cx="1207008" cy="43891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636008" y="3557016"/>
            <a:ext cx="120700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Caregiver alerts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6080760" y="2240280"/>
            <a:ext cx="2743200" cy="2743200"/>
          </a:xfrm>
          <a:prstGeom prst="rect">
            <a:avLst/>
          </a:prstGeom>
          <a:solidFill>
            <a:srgbClr val="1F3D2F"/>
          </a:solidFill>
          <a:ln w="19050">
            <a:solidFill>
              <a:srgbClr val="3A5A8A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6080760" y="2240280"/>
            <a:ext cx="2743200" cy="594360"/>
          </a:xfrm>
          <a:prstGeom prst="rect">
            <a:avLst/>
          </a:prstGeom>
          <a:solidFill>
            <a:srgbClr val="3A5A8A"/>
          </a:solidFill>
          <a:ln w="12700">
            <a:solidFill>
              <a:srgbClr val="3A5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190488" y="2304288"/>
            <a:ext cx="252374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📚  Student Brain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6190488" y="2633472"/>
            <a:ext cx="2523744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kern="0" spc="15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ACADEMIC MODE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6217920" y="2990088"/>
            <a:ext cx="1207008" cy="43891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6217920" y="2990088"/>
            <a:ext cx="120700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Syllabus simplified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7516368" y="2990088"/>
            <a:ext cx="1207008" cy="43891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7516368" y="2990088"/>
            <a:ext cx="120700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Writing coach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6217920" y="3557016"/>
            <a:ext cx="1207008" cy="43891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6217920" y="3557016"/>
            <a:ext cx="120700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Lecture capture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7516368" y="3557016"/>
            <a:ext cx="1207008" cy="43891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7516368" y="3557016"/>
            <a:ext cx="120700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Accommodations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3A2A"/>
          </a:solidFill>
          <a:ln w="12700">
            <a:solidFill>
              <a:srgbClr val="1A3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320040" y="4846320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🔒  Data never crosses between brains. Architecture, not a setting.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9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NOW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2B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finally makes this possible.</a:t>
            </a:r>
            <a:endParaRPr lang="en-US" sz="30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2B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one neurodivergent has built it yet.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65760" y="2240280"/>
            <a:ext cx="406908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2240280"/>
            <a:ext cx="109728" cy="11155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66928" y="2386584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🤖  AI cost at record low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66928" y="2862072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90% cheaper since 2022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709160" y="2240280"/>
            <a:ext cx="406908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709160" y="2240280"/>
            <a:ext cx="109728" cy="11155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910328" y="2386584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⚖️  ADA enforcement rising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4910328" y="2862072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New DOJ rules — 2024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" y="3566160"/>
            <a:ext cx="406908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65760" y="3566160"/>
            <a:ext cx="109728" cy="11155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66928" y="3712464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🧠  Lived-experience founder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566928" y="4187952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Sandra lives the problem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709160" y="3566160"/>
            <a:ext cx="406908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709160" y="3566160"/>
            <a:ext cx="109728" cy="11155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910328" y="3712464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📈  Market timing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4910328" y="4187952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$3.1B → $9.7B by 2032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3A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5603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MARKET OPPORTUNITY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65760" y="777240"/>
            <a:ext cx="2651760" cy="2286000"/>
          </a:xfrm>
          <a:prstGeom prst="rect">
            <a:avLst/>
          </a:prstGeom>
          <a:solidFill>
            <a:srgbClr val="2C5F3E"/>
          </a:solidFill>
          <a:ln w="12700">
            <a:solidFill>
              <a:srgbClr val="6B9E7A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" y="914400"/>
            <a:ext cx="2651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kern="0" spc="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TAM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365760" y="1252728"/>
            <a:ext cx="26517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780M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502920" y="2350008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global neurodivergent adults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46120" y="777240"/>
            <a:ext cx="2651760" cy="2286000"/>
          </a:xfrm>
          <a:prstGeom prst="rect">
            <a:avLst/>
          </a:prstGeom>
          <a:solidFill>
            <a:srgbClr val="2C5F3E"/>
          </a:solidFill>
          <a:ln w="12700">
            <a:solidFill>
              <a:srgbClr val="6B9E7A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246120" y="914400"/>
            <a:ext cx="2651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kern="0" spc="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SAM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246120" y="1252728"/>
            <a:ext cx="26517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$9.7B</a:t>
            </a:r>
            <a:endParaRPr lang="en-US" sz="5400" dirty="0"/>
          </a:p>
        </p:txBody>
      </p:sp>
      <p:sp>
        <p:nvSpPr>
          <p:cNvPr id="11" name="Text 9"/>
          <p:cNvSpPr/>
          <p:nvPr/>
        </p:nvSpPr>
        <p:spPr>
          <a:xfrm>
            <a:off x="3383280" y="2350008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support tools market by 2032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126480" y="777240"/>
            <a:ext cx="2651760" cy="2286000"/>
          </a:xfrm>
          <a:prstGeom prst="rect">
            <a:avLst/>
          </a:prstGeom>
          <a:solidFill>
            <a:srgbClr val="2C5F3E"/>
          </a:solidFill>
          <a:ln w="12700">
            <a:solidFill>
              <a:srgbClr val="6B9E7A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126480" y="914400"/>
            <a:ext cx="2651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kern="0" spc="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SOM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126480" y="1252728"/>
            <a:ext cx="26517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40M+</a:t>
            </a:r>
            <a:endParaRPr lang="en-US" sz="5400" dirty="0"/>
          </a:p>
        </p:txBody>
      </p:sp>
      <p:sp>
        <p:nvSpPr>
          <p:cNvPr id="15" name="Text 13"/>
          <p:cNvSpPr/>
          <p:nvPr/>
        </p:nvSpPr>
        <p:spPr>
          <a:xfrm>
            <a:off x="6263640" y="2350008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US dyslexic adults alone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85800" y="3291840"/>
            <a:ext cx="2423160" cy="1664208"/>
          </a:xfrm>
          <a:prstGeom prst="rect">
            <a:avLst/>
          </a:prstGeom>
          <a:solidFill>
            <a:srgbClr val="1F3D2F"/>
          </a:solidFill>
          <a:ln w="6350">
            <a:solidFill>
              <a:srgbClr val="6B9E7A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85800" y="3474720"/>
            <a:ext cx="24231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6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70%</a:t>
            </a:r>
            <a:endParaRPr lang="en-US" sz="4600" dirty="0"/>
          </a:p>
        </p:txBody>
      </p:sp>
      <p:sp>
        <p:nvSpPr>
          <p:cNvPr id="18" name="Text 16"/>
          <p:cNvSpPr/>
          <p:nvPr/>
        </p:nvSpPr>
        <p:spPr>
          <a:xfrm>
            <a:off x="777240" y="4315968"/>
            <a:ext cx="22402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1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under- or unemployed</a:t>
            </a:r>
            <a:endParaRPr lang="en-US" sz="11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1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right now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383280" y="3291840"/>
            <a:ext cx="2423160" cy="1664208"/>
          </a:xfrm>
          <a:prstGeom prst="rect">
            <a:avLst/>
          </a:prstGeom>
          <a:solidFill>
            <a:srgbClr val="1F3D2F"/>
          </a:solidFill>
          <a:ln w="6350">
            <a:solidFill>
              <a:srgbClr val="6B9E7A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383280" y="3474720"/>
            <a:ext cx="24231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6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$31K</a:t>
            </a:r>
            <a:endParaRPr lang="en-US" sz="4600" dirty="0"/>
          </a:p>
        </p:txBody>
      </p:sp>
      <p:sp>
        <p:nvSpPr>
          <p:cNvPr id="21" name="Text 19"/>
          <p:cNvSpPr/>
          <p:nvPr/>
        </p:nvSpPr>
        <p:spPr>
          <a:xfrm>
            <a:off x="3474720" y="4315968"/>
            <a:ext cx="22402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1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avg. ADA lawsuit</a:t>
            </a:r>
            <a:endParaRPr lang="en-US" sz="11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1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cost to employers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080760" y="3291840"/>
            <a:ext cx="2423160" cy="1664208"/>
          </a:xfrm>
          <a:prstGeom prst="rect">
            <a:avLst/>
          </a:prstGeom>
          <a:solidFill>
            <a:srgbClr val="1F3D2F"/>
          </a:solidFill>
          <a:ln w="6350">
            <a:solidFill>
              <a:srgbClr val="6B9E7A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080760" y="3474720"/>
            <a:ext cx="24231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6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</a:t>
            </a:r>
            <a:endParaRPr lang="en-US" sz="4600" dirty="0"/>
          </a:p>
        </p:txBody>
      </p:sp>
      <p:sp>
        <p:nvSpPr>
          <p:cNvPr id="24" name="Text 22"/>
          <p:cNvSpPr/>
          <p:nvPr/>
        </p:nvSpPr>
        <p:spPr>
          <a:xfrm>
            <a:off x="6172200" y="4315968"/>
            <a:ext cx="22402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1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dominant tool</a:t>
            </a:r>
            <a:endParaRPr lang="en-US" sz="11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1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 this space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9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MOAT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457200" y="54864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B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Built by the user. For the first time ever.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1353312"/>
            <a:ext cx="420624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353312"/>
            <a:ext cx="91440" cy="11155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1481328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⚖️  Legal Math Engine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1920240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A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Rule-based, not AI. Fully auditable. Patent evaluation underway.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709160" y="1353312"/>
            <a:ext cx="420624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709160" y="1353312"/>
            <a:ext cx="91440" cy="11155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892040" y="1481328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🏥  Medical Action Engine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892040" y="1920240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A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Prompt architecture proven across 60+ spec documents.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" y="2587752"/>
            <a:ext cx="420624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74320" y="2587752"/>
            <a:ext cx="91440" cy="11155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57200" y="2715768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🎙  Voice-First Input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57200" y="3154680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A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 competitor is voice-native for this user. Zero.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709160" y="2587752"/>
            <a:ext cx="420624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709160" y="2587752"/>
            <a:ext cx="91440" cy="11155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892040" y="2715768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🔥  Burnout Meter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892040" y="3154680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A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De-identified signal. No self-disclosure. HR-safe by design.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274320" y="3822192"/>
            <a:ext cx="420624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274320" y="3822192"/>
            <a:ext cx="91440" cy="11155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57200" y="3950208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🔒  Tri-Brain Architecture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457200" y="4389120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A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Separate encrypted environments. Not a feature — it's the structure.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709160" y="3822192"/>
            <a:ext cx="420624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709160" y="3822192"/>
            <a:ext cx="91440" cy="11155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892040" y="3950208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🪟  Stealth UI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4892040" y="4389120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A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 disability label needed. Broadens market 10×.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3A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5603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BUSINESS MODEL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SaaS. Simple ladder. Natural upgrade path.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274320" y="1508760"/>
            <a:ext cx="1627632" cy="2377440"/>
          </a:xfrm>
          <a:prstGeom prst="rect">
            <a:avLst/>
          </a:prstGeom>
          <a:solidFill>
            <a:srgbClr val="1F3D2F"/>
          </a:solidFill>
          <a:ln w="19050">
            <a:solidFill>
              <a:srgbClr val="2C5F3E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74320" y="1508760"/>
            <a:ext cx="1627632" cy="502920"/>
          </a:xfrm>
          <a:prstGeom prst="rect">
            <a:avLst/>
          </a:prstGeom>
          <a:solidFill>
            <a:srgbClr val="2C5F3E"/>
          </a:solidFill>
          <a:ln w="12700">
            <a:solidFill>
              <a:srgbClr val="2C5F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9184" y="1545336"/>
            <a:ext cx="1517904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Life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329184" y="2103120"/>
            <a:ext cx="1517904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$20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329184" y="2953512"/>
            <a:ext cx="151790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/mo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29184" y="3264408"/>
            <a:ext cx="1517904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Entry point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011680" y="1508760"/>
            <a:ext cx="1627632" cy="2377440"/>
          </a:xfrm>
          <a:prstGeom prst="rect">
            <a:avLst/>
          </a:prstGeom>
          <a:solidFill>
            <a:srgbClr val="1F3D2F"/>
          </a:solidFill>
          <a:ln w="19050">
            <a:solidFill>
              <a:srgbClr val="2E6B5E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2011680" y="1508760"/>
            <a:ext cx="1627632" cy="502920"/>
          </a:xfrm>
          <a:prstGeom prst="rect">
            <a:avLst/>
          </a:prstGeom>
          <a:solidFill>
            <a:srgbClr val="2E6B5E"/>
          </a:solidFill>
          <a:ln w="12700">
            <a:solidFill>
              <a:srgbClr val="2E6B5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066544" y="1545336"/>
            <a:ext cx="1517904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Life +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Student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2066544" y="2103120"/>
            <a:ext cx="1517904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$35</a:t>
            </a:r>
            <a:endParaRPr lang="en-US" sz="4000" dirty="0"/>
          </a:p>
        </p:txBody>
      </p:sp>
      <p:sp>
        <p:nvSpPr>
          <p:cNvPr id="15" name="Text 13"/>
          <p:cNvSpPr/>
          <p:nvPr/>
        </p:nvSpPr>
        <p:spPr>
          <a:xfrm>
            <a:off x="2066544" y="2953512"/>
            <a:ext cx="151790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/mo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2066544" y="3264408"/>
            <a:ext cx="1517904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Academic bundle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749040" y="1508760"/>
            <a:ext cx="1627632" cy="23774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3749040" y="1508760"/>
            <a:ext cx="1627632" cy="50292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803904" y="1545336"/>
            <a:ext cx="1517904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Life +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Career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3803904" y="2103120"/>
            <a:ext cx="1517904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$40</a:t>
            </a:r>
            <a:endParaRPr lang="en-US" sz="4000" dirty="0"/>
          </a:p>
        </p:txBody>
      </p:sp>
      <p:sp>
        <p:nvSpPr>
          <p:cNvPr id="21" name="Text 19"/>
          <p:cNvSpPr/>
          <p:nvPr/>
        </p:nvSpPr>
        <p:spPr>
          <a:xfrm>
            <a:off x="3803904" y="2953512"/>
            <a:ext cx="151790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A3A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/mo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803904" y="3264408"/>
            <a:ext cx="1517904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B3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Most popular ★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5486400" y="1508760"/>
            <a:ext cx="1627632" cy="2377440"/>
          </a:xfrm>
          <a:prstGeom prst="rect">
            <a:avLst/>
          </a:prstGeom>
          <a:solidFill>
            <a:srgbClr val="1F3D2F"/>
          </a:solidFill>
          <a:ln w="19050">
            <a:solidFill>
              <a:srgbClr val="3A5A8A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5486400" y="1508760"/>
            <a:ext cx="1627632" cy="502920"/>
          </a:xfrm>
          <a:prstGeom prst="rect">
            <a:avLst/>
          </a:prstGeom>
          <a:solidFill>
            <a:srgbClr val="3A5A8A"/>
          </a:solidFill>
          <a:ln w="12700">
            <a:solidFill>
              <a:srgbClr val="3A5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5541264" y="1545336"/>
            <a:ext cx="1517904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All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5541264" y="2103120"/>
            <a:ext cx="1517904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$60</a:t>
            </a:r>
            <a:endParaRPr lang="en-US" sz="4000" dirty="0"/>
          </a:p>
        </p:txBody>
      </p:sp>
      <p:sp>
        <p:nvSpPr>
          <p:cNvPr id="27" name="Text 25"/>
          <p:cNvSpPr/>
          <p:nvPr/>
        </p:nvSpPr>
        <p:spPr>
          <a:xfrm>
            <a:off x="5541264" y="2953512"/>
            <a:ext cx="151790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/mo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5541264" y="3264408"/>
            <a:ext cx="1517904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Full platform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7223760" y="1508760"/>
            <a:ext cx="1627632" cy="2377440"/>
          </a:xfrm>
          <a:prstGeom prst="rect">
            <a:avLst/>
          </a:prstGeom>
          <a:solidFill>
            <a:srgbClr val="1F3D2F"/>
          </a:solidFill>
          <a:ln w="19050">
            <a:solidFill>
              <a:srgbClr val="6B4C8A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7223760" y="1508760"/>
            <a:ext cx="1627632" cy="502920"/>
          </a:xfrm>
          <a:prstGeom prst="rect">
            <a:avLst/>
          </a:prstGeom>
          <a:solidFill>
            <a:srgbClr val="6B4C8A"/>
          </a:solidFill>
          <a:ln w="12700">
            <a:solidFill>
              <a:srgbClr val="6B4C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7278624" y="1545336"/>
            <a:ext cx="1517904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Specialist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Career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7278624" y="2103120"/>
            <a:ext cx="1517904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TBD</a:t>
            </a:r>
            <a:endParaRPr lang="en-US" sz="2200" dirty="0"/>
          </a:p>
        </p:txBody>
      </p:sp>
      <p:sp>
        <p:nvSpPr>
          <p:cNvPr id="33" name="Text 31"/>
          <p:cNvSpPr/>
          <p:nvPr/>
        </p:nvSpPr>
        <p:spPr>
          <a:xfrm>
            <a:off x="7278624" y="2953512"/>
            <a:ext cx="151790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7278624" y="3264408"/>
            <a:ext cx="1517904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Enterprise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1737360" y="251460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6B9E7A"/>
                </a:solidFill>
              </a:rPr>
              <a:t>→</a:t>
            </a:r>
            <a:endParaRPr lang="en-US" sz="1800" dirty="0"/>
          </a:p>
        </p:txBody>
      </p:sp>
      <p:sp>
        <p:nvSpPr>
          <p:cNvPr id="36" name="Text 34"/>
          <p:cNvSpPr/>
          <p:nvPr/>
        </p:nvSpPr>
        <p:spPr>
          <a:xfrm>
            <a:off x="3474720" y="251460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6B9E7A"/>
                </a:solidFill>
              </a:rPr>
              <a:t>→</a:t>
            </a:r>
            <a:endParaRPr lang="en-US" sz="1800" dirty="0"/>
          </a:p>
        </p:txBody>
      </p:sp>
      <p:sp>
        <p:nvSpPr>
          <p:cNvPr id="37" name="Text 35"/>
          <p:cNvSpPr/>
          <p:nvPr/>
        </p:nvSpPr>
        <p:spPr>
          <a:xfrm>
            <a:off x="5212080" y="251460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6B9E7A"/>
                </a:solidFill>
              </a:rPr>
              <a:t>→</a:t>
            </a:r>
            <a:endParaRPr lang="en-US" sz="1800" dirty="0"/>
          </a:p>
        </p:txBody>
      </p:sp>
      <p:sp>
        <p:nvSpPr>
          <p:cNvPr id="38" name="Text 36"/>
          <p:cNvSpPr/>
          <p:nvPr/>
        </p:nvSpPr>
        <p:spPr>
          <a:xfrm>
            <a:off x="6949440" y="251460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6B9E7A"/>
                </a:solidFill>
              </a:rPr>
              <a:t>→</a:t>
            </a:r>
            <a:endParaRPr lang="en-US" sz="1800" dirty="0"/>
          </a:p>
        </p:txBody>
      </p:sp>
      <p:sp>
        <p:nvSpPr>
          <p:cNvPr id="39" name="Shape 37"/>
          <p:cNvSpPr/>
          <p:nvPr/>
        </p:nvSpPr>
        <p:spPr>
          <a:xfrm>
            <a:off x="1097280" y="4041648"/>
            <a:ext cx="2103120" cy="685800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1097280" y="4087368"/>
            <a:ext cx="2103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Mo. 6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1097280" y="4334256"/>
            <a:ext cx="21031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$8,200 MRR</a:t>
            </a:r>
            <a:endParaRPr lang="en-US" sz="1400" dirty="0"/>
          </a:p>
        </p:txBody>
      </p:sp>
      <p:sp>
        <p:nvSpPr>
          <p:cNvPr id="42" name="Shape 40"/>
          <p:cNvSpPr/>
          <p:nvPr/>
        </p:nvSpPr>
        <p:spPr>
          <a:xfrm>
            <a:off x="3566160" y="4041648"/>
            <a:ext cx="2103120" cy="685800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3566160" y="4087368"/>
            <a:ext cx="2103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Mo. 12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3566160" y="4334256"/>
            <a:ext cx="21031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$26,800 MRR</a:t>
            </a:r>
            <a:endParaRPr lang="en-US" sz="1400" dirty="0"/>
          </a:p>
        </p:txBody>
      </p:sp>
      <p:sp>
        <p:nvSpPr>
          <p:cNvPr id="45" name="Shape 43"/>
          <p:cNvSpPr/>
          <p:nvPr/>
        </p:nvSpPr>
        <p:spPr>
          <a:xfrm>
            <a:off x="6035040" y="4041648"/>
            <a:ext cx="2103120" cy="685800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6035040" y="4087368"/>
            <a:ext cx="2103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Mo. 24</a:t>
            </a:r>
            <a:endParaRPr lang="en-US" sz="950" dirty="0"/>
          </a:p>
        </p:txBody>
      </p:sp>
      <p:sp>
        <p:nvSpPr>
          <p:cNvPr id="47" name="Text 45"/>
          <p:cNvSpPr/>
          <p:nvPr/>
        </p:nvSpPr>
        <p:spPr>
          <a:xfrm>
            <a:off x="6035040" y="4334256"/>
            <a:ext cx="21031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$98,000 MRR</a:t>
            </a:r>
            <a:endParaRPr lang="en-US" sz="1400" dirty="0"/>
          </a:p>
        </p:txBody>
      </p:sp>
      <p:sp>
        <p:nvSpPr>
          <p:cNvPr id="48" name="Shape 4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F3D2F"/>
          </a:solidFill>
          <a:ln w="12700">
            <a:solidFill>
              <a:srgbClr val="1F3D2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274320" y="4773168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4A84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GTM: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960120" y="4800600"/>
            <a:ext cx="1874520" cy="25603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1014984" y="4800600"/>
            <a:ext cx="17647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▸  Neurodivergent communities</a:t>
            </a:r>
            <a:endParaRPr lang="en-US" sz="850" dirty="0"/>
          </a:p>
        </p:txBody>
      </p:sp>
      <p:sp>
        <p:nvSpPr>
          <p:cNvPr id="52" name="Shape 50"/>
          <p:cNvSpPr/>
          <p:nvPr/>
        </p:nvSpPr>
        <p:spPr>
          <a:xfrm>
            <a:off x="2971800" y="4800600"/>
            <a:ext cx="1874520" cy="25603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3026664" y="4800600"/>
            <a:ext cx="17647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▸  SUNY / InnovateHER network</a:t>
            </a:r>
            <a:endParaRPr lang="en-US" sz="850" dirty="0"/>
          </a:p>
        </p:txBody>
      </p:sp>
      <p:sp>
        <p:nvSpPr>
          <p:cNvPr id="54" name="Shape 52"/>
          <p:cNvSpPr/>
          <p:nvPr/>
        </p:nvSpPr>
        <p:spPr>
          <a:xfrm>
            <a:off x="4983480" y="4800600"/>
            <a:ext cx="1874520" cy="25603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5038344" y="4800600"/>
            <a:ext cx="17647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▸  Paid social &amp; search</a:t>
            </a:r>
            <a:endParaRPr lang="en-US" sz="850" dirty="0"/>
          </a:p>
        </p:txBody>
      </p:sp>
      <p:sp>
        <p:nvSpPr>
          <p:cNvPr id="56" name="Shape 54"/>
          <p:cNvSpPr/>
          <p:nvPr/>
        </p:nvSpPr>
        <p:spPr>
          <a:xfrm>
            <a:off x="6995160" y="4800600"/>
            <a:ext cx="1874520" cy="256032"/>
          </a:xfrm>
          <a:prstGeom prst="rect">
            <a:avLst/>
          </a:prstGeom>
          <a:solidFill>
            <a:srgbClr val="2C5F3E"/>
          </a:solidFill>
          <a:ln w="6350">
            <a:solidFill>
              <a:srgbClr val="6B9E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55"/>
          <p:cNvSpPr/>
          <p:nvPr/>
        </p:nvSpPr>
        <p:spPr>
          <a:xfrm>
            <a:off x="7050024" y="4800600"/>
            <a:ext cx="176479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A8D5B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▸  Word of mouth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9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GO-TO-MARKET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457200" y="594360"/>
            <a:ext cx="8229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B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Path to 250 subscribers by Month 6.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74320" y="1371600"/>
            <a:ext cx="2029968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371600"/>
            <a:ext cx="2029968" cy="594360"/>
          </a:xfrm>
          <a:prstGeom prst="rect">
            <a:avLst/>
          </a:prstGeom>
          <a:solidFill>
            <a:srgbClr val="2C5F3E"/>
          </a:solidFill>
          <a:ln w="12700">
            <a:solidFill>
              <a:srgbClr val="2C5F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1408176"/>
            <a:ext cx="502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💬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31520" y="1426464"/>
            <a:ext cx="15087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Neurodivergent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Communities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84048" y="2103120"/>
            <a:ext cx="1810512" cy="658368"/>
          </a:xfrm>
          <a:prstGeom prst="rect">
            <a:avLst/>
          </a:prstGeom>
          <a:solidFill>
            <a:srgbClr val="F7F9F7"/>
          </a:solidFill>
          <a:ln w="12700">
            <a:solidFill>
              <a:srgbClr val="E8ED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84048" y="2148840"/>
            <a:ext cx="181051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50K+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384048" y="2450592"/>
            <a:ext cx="181051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A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Reddit / FB reach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384048" y="2880360"/>
            <a:ext cx="1810512" cy="658368"/>
          </a:xfrm>
          <a:prstGeom prst="rect">
            <a:avLst/>
          </a:prstGeom>
          <a:solidFill>
            <a:srgbClr val="F7F9F7"/>
          </a:solidFill>
          <a:ln w="12700">
            <a:solidFill>
              <a:srgbClr val="E8ED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84048" y="2926080"/>
            <a:ext cx="181051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2C5F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0.2%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84048" y="3227832"/>
            <a:ext cx="181051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A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conservative convert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384048" y="3657600"/>
            <a:ext cx="1810512" cy="658368"/>
          </a:xfrm>
          <a:prstGeom prst="rect">
            <a:avLst/>
          </a:prstGeom>
          <a:solidFill>
            <a:srgbClr val="2C5F3E"/>
          </a:solidFill>
          <a:ln w="12700">
            <a:solidFill>
              <a:srgbClr val="2C5F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84048" y="3703320"/>
            <a:ext cx="181051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384048" y="4023360"/>
            <a:ext cx="1810512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subscribers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2450592" y="1371600"/>
            <a:ext cx="2029968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2450592" y="1371600"/>
            <a:ext cx="2029968" cy="594360"/>
          </a:xfrm>
          <a:prstGeom prst="rect">
            <a:avLst/>
          </a:prstGeom>
          <a:solidFill>
            <a:srgbClr val="2E6B5E"/>
          </a:solidFill>
          <a:ln w="12700">
            <a:solidFill>
              <a:srgbClr val="2E6B5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2450592" y="1408176"/>
            <a:ext cx="502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🎓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2907792" y="1426464"/>
            <a:ext cx="15087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SUNY /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InnovateHER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560320" y="2103120"/>
            <a:ext cx="1810512" cy="658368"/>
          </a:xfrm>
          <a:prstGeom prst="rect">
            <a:avLst/>
          </a:prstGeom>
          <a:solidFill>
            <a:srgbClr val="F7F9F7"/>
          </a:solidFill>
          <a:ln w="12700">
            <a:solidFill>
              <a:srgbClr val="E8ED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2560320" y="2148840"/>
            <a:ext cx="181051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5K+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2560320" y="2450592"/>
            <a:ext cx="181051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A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network contacts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2560320" y="2880360"/>
            <a:ext cx="1810512" cy="658368"/>
          </a:xfrm>
          <a:prstGeom prst="rect">
            <a:avLst/>
          </a:prstGeom>
          <a:solidFill>
            <a:srgbClr val="F7F9F7"/>
          </a:solidFill>
          <a:ln w="12700">
            <a:solidFill>
              <a:srgbClr val="E8ED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2560320" y="2926080"/>
            <a:ext cx="181051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2C5F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1%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2560320" y="3227832"/>
            <a:ext cx="181051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A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warm network rate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2560320" y="3657600"/>
            <a:ext cx="1810512" cy="658368"/>
          </a:xfrm>
          <a:prstGeom prst="rect">
            <a:avLst/>
          </a:prstGeom>
          <a:solidFill>
            <a:srgbClr val="2E6B5E"/>
          </a:solidFill>
          <a:ln w="12700">
            <a:solidFill>
              <a:srgbClr val="2E6B5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2560320" y="3703320"/>
            <a:ext cx="181051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</a:t>
            </a:r>
            <a:endParaRPr lang="en-US" sz="2600" dirty="0"/>
          </a:p>
        </p:txBody>
      </p:sp>
      <p:sp>
        <p:nvSpPr>
          <p:cNvPr id="29" name="Text 27"/>
          <p:cNvSpPr/>
          <p:nvPr/>
        </p:nvSpPr>
        <p:spPr>
          <a:xfrm>
            <a:off x="2560320" y="4023360"/>
            <a:ext cx="1810512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subscribers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4626864" y="1371600"/>
            <a:ext cx="2029968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4626864" y="1371600"/>
            <a:ext cx="2029968" cy="594360"/>
          </a:xfrm>
          <a:prstGeom prst="rect">
            <a:avLst/>
          </a:prstGeom>
          <a:solidFill>
            <a:srgbClr val="3A5A8A"/>
          </a:solidFill>
          <a:ln w="12700">
            <a:solidFill>
              <a:srgbClr val="3A5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4626864" y="1408176"/>
            <a:ext cx="502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📱</a:t>
            </a:r>
            <a:endParaRPr lang="en-US" sz="2000" dirty="0"/>
          </a:p>
        </p:txBody>
      </p:sp>
      <p:sp>
        <p:nvSpPr>
          <p:cNvPr id="33" name="Text 31"/>
          <p:cNvSpPr/>
          <p:nvPr/>
        </p:nvSpPr>
        <p:spPr>
          <a:xfrm>
            <a:off x="5084064" y="1426464"/>
            <a:ext cx="15087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Paid Social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Search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4736592" y="2103120"/>
            <a:ext cx="1810512" cy="658368"/>
          </a:xfrm>
          <a:prstGeom prst="rect">
            <a:avLst/>
          </a:prstGeom>
          <a:solidFill>
            <a:srgbClr val="F7F9F7"/>
          </a:solidFill>
          <a:ln w="12700">
            <a:solidFill>
              <a:srgbClr val="E8ED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736592" y="2148840"/>
            <a:ext cx="181051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20K+</a:t>
            </a:r>
            <a:endParaRPr lang="en-US" sz="2200" dirty="0"/>
          </a:p>
        </p:txBody>
      </p:sp>
      <p:sp>
        <p:nvSpPr>
          <p:cNvPr id="36" name="Text 34"/>
          <p:cNvSpPr/>
          <p:nvPr/>
        </p:nvSpPr>
        <p:spPr>
          <a:xfrm>
            <a:off x="4736592" y="2450592"/>
            <a:ext cx="181051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A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targeted impressions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4736592" y="2880360"/>
            <a:ext cx="1810512" cy="658368"/>
          </a:xfrm>
          <a:prstGeom prst="rect">
            <a:avLst/>
          </a:prstGeom>
          <a:solidFill>
            <a:srgbClr val="F7F9F7"/>
          </a:solidFill>
          <a:ln w="12700">
            <a:solidFill>
              <a:srgbClr val="E8ED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4736592" y="2926080"/>
            <a:ext cx="181051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2C5F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0.25%</a:t>
            </a:r>
            <a:endParaRPr lang="en-US" sz="2200" dirty="0"/>
          </a:p>
        </p:txBody>
      </p:sp>
      <p:sp>
        <p:nvSpPr>
          <p:cNvPr id="39" name="Text 37"/>
          <p:cNvSpPr/>
          <p:nvPr/>
        </p:nvSpPr>
        <p:spPr>
          <a:xfrm>
            <a:off x="4736592" y="3227832"/>
            <a:ext cx="181051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A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paid conversion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4736592" y="3657600"/>
            <a:ext cx="1810512" cy="658368"/>
          </a:xfrm>
          <a:prstGeom prst="rect">
            <a:avLst/>
          </a:prstGeom>
          <a:solidFill>
            <a:srgbClr val="3A5A8A"/>
          </a:solidFill>
          <a:ln w="12700">
            <a:solidFill>
              <a:srgbClr val="3A5A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4736592" y="3703320"/>
            <a:ext cx="181051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</a:t>
            </a:r>
            <a:endParaRPr lang="en-US" sz="2600" dirty="0"/>
          </a:p>
        </p:txBody>
      </p:sp>
      <p:sp>
        <p:nvSpPr>
          <p:cNvPr id="42" name="Text 40"/>
          <p:cNvSpPr/>
          <p:nvPr/>
        </p:nvSpPr>
        <p:spPr>
          <a:xfrm>
            <a:off x="4736592" y="4023360"/>
            <a:ext cx="1810512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subscribers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6803136" y="1371600"/>
            <a:ext cx="2029968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4" name="Shape 42"/>
          <p:cNvSpPr/>
          <p:nvPr/>
        </p:nvSpPr>
        <p:spPr>
          <a:xfrm>
            <a:off x="6803136" y="1371600"/>
            <a:ext cx="2029968" cy="594360"/>
          </a:xfrm>
          <a:prstGeom prst="rect">
            <a:avLst/>
          </a:prstGeom>
          <a:solidFill>
            <a:srgbClr val="6B4C8A"/>
          </a:solidFill>
          <a:ln w="12700">
            <a:solidFill>
              <a:srgbClr val="6B4C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6803136" y="1408176"/>
            <a:ext cx="502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🤝</a:t>
            </a:r>
            <a:endParaRPr lang="en-US" sz="2000" dirty="0"/>
          </a:p>
        </p:txBody>
      </p:sp>
      <p:sp>
        <p:nvSpPr>
          <p:cNvPr id="46" name="Text 44"/>
          <p:cNvSpPr/>
          <p:nvPr/>
        </p:nvSpPr>
        <p:spPr>
          <a:xfrm>
            <a:off x="7260336" y="1426464"/>
            <a:ext cx="15087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Word of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Mouth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6912864" y="2103120"/>
            <a:ext cx="1810512" cy="658368"/>
          </a:xfrm>
          <a:prstGeom prst="rect">
            <a:avLst/>
          </a:prstGeom>
          <a:solidFill>
            <a:srgbClr val="F7F9F7"/>
          </a:solidFill>
          <a:ln w="12700">
            <a:solidFill>
              <a:srgbClr val="E8ED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6"/>
          <p:cNvSpPr/>
          <p:nvPr/>
        </p:nvSpPr>
        <p:spPr>
          <a:xfrm>
            <a:off x="6912864" y="2148840"/>
            <a:ext cx="181051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A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200" dirty="0"/>
          </a:p>
        </p:txBody>
      </p:sp>
      <p:sp>
        <p:nvSpPr>
          <p:cNvPr id="49" name="Text 47"/>
          <p:cNvSpPr/>
          <p:nvPr/>
        </p:nvSpPr>
        <p:spPr>
          <a:xfrm>
            <a:off x="6912864" y="2450592"/>
            <a:ext cx="181051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A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organic referral</a:t>
            </a:r>
            <a:endParaRPr lang="en-US" sz="900" dirty="0"/>
          </a:p>
        </p:txBody>
      </p:sp>
      <p:sp>
        <p:nvSpPr>
          <p:cNvPr id="50" name="Shape 48"/>
          <p:cNvSpPr/>
          <p:nvPr/>
        </p:nvSpPr>
        <p:spPr>
          <a:xfrm>
            <a:off x="6912864" y="2880360"/>
            <a:ext cx="1810512" cy="658368"/>
          </a:xfrm>
          <a:prstGeom prst="rect">
            <a:avLst/>
          </a:prstGeom>
          <a:solidFill>
            <a:srgbClr val="F7F9F7"/>
          </a:solidFill>
          <a:ln w="12700">
            <a:solidFill>
              <a:srgbClr val="E8ED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6912864" y="2926080"/>
            <a:ext cx="181051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2C5F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200" dirty="0"/>
          </a:p>
        </p:txBody>
      </p:sp>
      <p:sp>
        <p:nvSpPr>
          <p:cNvPr id="52" name="Text 50"/>
          <p:cNvSpPr/>
          <p:nvPr/>
        </p:nvSpPr>
        <p:spPr>
          <a:xfrm>
            <a:off x="6912864" y="3227832"/>
            <a:ext cx="181051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A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existing network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6912864" y="3657600"/>
            <a:ext cx="1810512" cy="658368"/>
          </a:xfrm>
          <a:prstGeom prst="rect">
            <a:avLst/>
          </a:prstGeom>
          <a:solidFill>
            <a:srgbClr val="6B4C8A"/>
          </a:solidFill>
          <a:ln w="12700">
            <a:solidFill>
              <a:srgbClr val="6B4C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Text 52"/>
          <p:cNvSpPr/>
          <p:nvPr/>
        </p:nvSpPr>
        <p:spPr>
          <a:xfrm>
            <a:off x="6912864" y="3703320"/>
            <a:ext cx="181051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</a:t>
            </a:r>
            <a:endParaRPr lang="en-US" sz="2600" dirty="0"/>
          </a:p>
        </p:txBody>
      </p:sp>
      <p:sp>
        <p:nvSpPr>
          <p:cNvPr id="55" name="Text 53"/>
          <p:cNvSpPr/>
          <p:nvPr/>
        </p:nvSpPr>
        <p:spPr>
          <a:xfrm>
            <a:off x="6912864" y="4023360"/>
            <a:ext cx="1810512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subscribers</a:t>
            </a:r>
            <a:endParaRPr lang="en-US" sz="900" dirty="0"/>
          </a:p>
        </p:txBody>
      </p:sp>
      <p:sp>
        <p:nvSpPr>
          <p:cNvPr id="56" name="Shape 54"/>
          <p:cNvSpPr/>
          <p:nvPr/>
        </p:nvSpPr>
        <p:spPr>
          <a:xfrm>
            <a:off x="274320" y="4736592"/>
            <a:ext cx="8595360" cy="338328"/>
          </a:xfrm>
          <a:prstGeom prst="rect">
            <a:avLst/>
          </a:prstGeom>
          <a:solidFill>
            <a:srgbClr val="1A3A2A"/>
          </a:solidFill>
          <a:ln w="12700">
            <a:solidFill>
              <a:srgbClr val="1A3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55"/>
          <p:cNvSpPr/>
          <p:nvPr/>
        </p:nvSpPr>
        <p:spPr>
          <a:xfrm>
            <a:off x="274320" y="4754880"/>
            <a:ext cx="859536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Total: 250 subscribers · $8,200 MRR · Avg. CAC &lt; $40 (organic-led)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9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6B9E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TRACTION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4200" b="1" dirty="0">
                <a:solidFill>
                  <a:srgbClr val="2B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Problem validated.</a:t>
            </a:r>
            <a:endParaRPr lang="en-US" sz="42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4200" b="1" dirty="0">
                <a:solidFill>
                  <a:srgbClr val="2B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Team in place.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365760" y="2331720"/>
            <a:ext cx="841248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2331720"/>
            <a:ext cx="91440" cy="5303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2331720"/>
            <a:ext cx="81381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2B3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✅  60+ spec docs. MVP fully architected.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365760" y="2990088"/>
            <a:ext cx="841248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65760" y="2990088"/>
            <a:ext cx="91440" cy="5303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48640" y="2990088"/>
            <a:ext cx="81381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2B3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✅  AllianceTek engineering partner engaged.</a:t>
            </a:r>
            <a:endParaRPr lang="en-US" sz="1700" dirty="0"/>
          </a:p>
        </p:txBody>
      </p:sp>
      <p:sp>
        <p:nvSpPr>
          <p:cNvPr id="10" name="Shape 8"/>
          <p:cNvSpPr/>
          <p:nvPr/>
        </p:nvSpPr>
        <p:spPr>
          <a:xfrm>
            <a:off x="365760" y="3648456"/>
            <a:ext cx="841248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65760" y="3648456"/>
            <a:ext cx="91440" cy="5303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48640" y="3648456"/>
            <a:ext cx="81381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2B3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💬  100s of validation conversations. Pain confirmed.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365760" y="4306824"/>
            <a:ext cx="841248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E9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65760" y="4306824"/>
            <a:ext cx="91440" cy="5303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48640" y="4306824"/>
            <a:ext cx="81381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2B3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📋  Waitlist live. GoFundMe active. Growing.</a:t>
            </a:r>
            <a:endParaRPr lang="en-US" sz="1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706</Words>
  <Application>Microsoft Office PowerPoint</Application>
  <PresentationFormat>On-screen Show (16:9)</PresentationFormat>
  <Paragraphs>220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Georgia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UnSquirrel — Investor Pitch</dc:title>
  <dc:subject>PptxGenJS Presentation</dc:subject>
  <dc:creator>PptxGenJS</dc:creator>
  <cp:lastModifiedBy>Sandra Burden</cp:lastModifiedBy>
  <cp:revision>1</cp:revision>
  <dcterms:created xsi:type="dcterms:W3CDTF">2026-05-28T21:31:44Z</dcterms:created>
  <dcterms:modified xsi:type="dcterms:W3CDTF">2026-05-28T21:36:54Z</dcterms:modified>
</cp:coreProperties>
</file>